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4" d="100"/>
          <a:sy n="64" d="100"/>
        </p:scale>
        <p:origin x="66" y="78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jpeg>
</file>

<file path=ppt/media/image32.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png"/><Relationship Id="rId18" Type="http://schemas.openxmlformats.org/officeDocument/2006/relationships/image" Target="../media/image22.png"/><Relationship Id="rId3" Type="http://schemas.openxmlformats.org/officeDocument/2006/relationships/image" Target="../media/image7.png"/><Relationship Id="rId21" Type="http://schemas.openxmlformats.org/officeDocument/2006/relationships/image" Target="../media/image25.png"/><Relationship Id="rId7" Type="http://schemas.openxmlformats.org/officeDocument/2006/relationships/image" Target="../media/image11.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image" Target="../media/image3.png"/><Relationship Id="rId16" Type="http://schemas.openxmlformats.org/officeDocument/2006/relationships/image" Target="../media/image20.png"/><Relationship Id="rId20" Type="http://schemas.openxmlformats.org/officeDocument/2006/relationships/image" Target="../media/image24.png"/><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5" Type="http://schemas.openxmlformats.org/officeDocument/2006/relationships/image" Target="../media/image19.png"/><Relationship Id="rId23" Type="http://schemas.openxmlformats.org/officeDocument/2006/relationships/image" Target="../media/image27.png"/><Relationship Id="rId10" Type="http://schemas.openxmlformats.org/officeDocument/2006/relationships/image" Target="../media/image14.png"/><Relationship Id="rId19" Type="http://schemas.openxmlformats.org/officeDocument/2006/relationships/image" Target="../media/image23.pn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png"/><Relationship Id="rId22" Type="http://schemas.openxmlformats.org/officeDocument/2006/relationships/image" Target="../media/image26.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6531585" cy="923330"/>
          </a:xfrm>
          <a:prstGeom prst="rect">
            <a:avLst/>
          </a:prstGeom>
          <a:noFill/>
        </p:spPr>
        <p:txBody>
          <a:bodyPr wrap="square" lIns="91440" tIns="45720" rIns="91440" bIns="45720" rtlCol="0" anchor="t">
            <a:spAutoFit/>
          </a:bodyPr>
          <a:lstStyle/>
          <a:p>
            <a:r>
              <a:rPr lang="en-US" b="1" dirty="0">
                <a:solidFill>
                  <a:schemeClr val="bg2"/>
                </a:solidFill>
                <a:latin typeface="Abadi"/>
                <a:ea typeface="SF Pro" pitchFamily="2" charset="0"/>
                <a:cs typeface="SF Pro" pitchFamily="2" charset="0"/>
              </a:rPr>
              <a:t>Muhammad Daffa Hilmy</a:t>
            </a:r>
          </a:p>
          <a:p>
            <a:r>
              <a:rPr lang="en-US" b="1" dirty="0">
                <a:solidFill>
                  <a:schemeClr val="bg2"/>
                </a:solidFill>
                <a:latin typeface="Abadi" panose="020B0604020104020204" pitchFamily="34" charset="0"/>
                <a:ea typeface="SF Pro" pitchFamily="2" charset="0"/>
                <a:cs typeface="SF Pro" pitchFamily="2" charset="0"/>
              </a:rPr>
              <a:t>11-October-2023</a:t>
            </a:r>
          </a:p>
          <a:p>
            <a:r>
              <a:rPr lang="en-US" b="1" dirty="0">
                <a:solidFill>
                  <a:schemeClr val="bg2"/>
                </a:solidFill>
                <a:latin typeface="Abadi" panose="020B0604020104020204" pitchFamily="34" charset="0"/>
                <a:ea typeface="SF Pro" pitchFamily="2" charset="0"/>
                <a:cs typeface="SF Pro" pitchFamily="2" charset="0"/>
              </a:rPr>
              <a:t>https://github.com/Dahgorago/IBM-Data-Science</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pic>
        <p:nvPicPr>
          <p:cNvPr id="1026" name="Picture 2" descr="People presentation Vectors &amp; Illustrations for Free Download | Freepik">
            <a:extLst>
              <a:ext uri="{FF2B5EF4-FFF2-40B4-BE49-F238E27FC236}">
                <a16:creationId xmlns:a16="http://schemas.microsoft.com/office/drawing/2014/main" id="{10E26899-EB48-1DBA-F788-F8565EA4B7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70653" y="1911514"/>
            <a:ext cx="5962650" cy="3724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97473" y="1400477"/>
            <a:ext cx="10597054" cy="4625096"/>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acquired from the public SpaceX API and the SpaceX Wikipedia page. A 'class' column was added to categorize successful landings. The data was analyzed using SQL, visualization techniques, folium maps, and dashboards. Relevant columns were selected as features, and categorical variables were converted to binary using one hot encoding. The data was standardized, and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was utilized to determine the optimal parameters for machine learning models. The accuracy scores of all models were visualized.</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Four machine learning models were generated: Logistic Regression, Support Vector Machine, Decision Tree Classifier, and K Nearest Neighbors. These models yielded comparable results, achieving an accuracy rate of approximately 83.33%. However, they tended to over-predict successful landings. Additional data is necessary to enhance model accuracy and make more informed determinations.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47989" y="1472727"/>
            <a:ext cx="4838214" cy="4954484"/>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spcBef>
                <a:spcPts val="1400"/>
              </a:spcBef>
              <a:buNone/>
            </a:pPr>
            <a:r>
              <a:rPr lang="en-US" sz="2200" b="1" dirty="0">
                <a:solidFill>
                  <a:schemeClr val="accent3">
                    <a:lumMod val="25000"/>
                  </a:schemeClr>
                </a:solidFill>
                <a:latin typeface="Abadi" panose="020B0604020104020204" pitchFamily="34" charset="0"/>
              </a:rPr>
              <a:t>Project Background</a:t>
            </a:r>
          </a:p>
          <a:p>
            <a:pPr>
              <a:spcBef>
                <a:spcPts val="1400"/>
              </a:spcBef>
            </a:pPr>
            <a:r>
              <a:rPr lang="en-US" sz="2200" dirty="0">
                <a:solidFill>
                  <a:schemeClr val="accent3">
                    <a:lumMod val="25000"/>
                  </a:schemeClr>
                </a:solidFill>
                <a:latin typeface="Abadi" panose="020B0604020104020204" pitchFamily="34" charset="0"/>
              </a:rPr>
              <a:t>The era of commercial space exploration has arrived.</a:t>
            </a:r>
          </a:p>
          <a:p>
            <a:pPr>
              <a:spcBef>
                <a:spcPts val="1400"/>
              </a:spcBef>
            </a:pPr>
            <a:r>
              <a:rPr lang="en-US" sz="2200" dirty="0">
                <a:solidFill>
                  <a:schemeClr val="accent3">
                    <a:lumMod val="25000"/>
                  </a:schemeClr>
                </a:solidFill>
                <a:latin typeface="Abadi" panose="020B0604020104020204" pitchFamily="34" charset="0"/>
              </a:rPr>
              <a:t>SpaceX offers the most competitive pricing at $62 million compared to $165 million USD.</a:t>
            </a:r>
          </a:p>
          <a:p>
            <a:pPr>
              <a:spcBef>
                <a:spcPts val="1400"/>
              </a:spcBef>
            </a:pPr>
            <a:r>
              <a:rPr lang="en-US" sz="2200" dirty="0">
                <a:solidFill>
                  <a:schemeClr val="accent3">
                    <a:lumMod val="25000"/>
                  </a:schemeClr>
                </a:solidFill>
                <a:latin typeface="Abadi" panose="020B0604020104020204" pitchFamily="34" charset="0"/>
              </a:rPr>
              <a:t>This is mainly attributed to their capability to recover a portion of the rocket (Stage 1).</a:t>
            </a:r>
          </a:p>
          <a:p>
            <a:pPr>
              <a:spcBef>
                <a:spcPts val="1400"/>
              </a:spcBef>
            </a:pPr>
            <a:r>
              <a:rPr lang="en-US" sz="2200" dirty="0">
                <a:solidFill>
                  <a:schemeClr val="accent3">
                    <a:lumMod val="25000"/>
                  </a:schemeClr>
                </a:solidFill>
                <a:latin typeface="Abadi" panose="020B0604020104020204" pitchFamily="34" charset="0"/>
              </a:rPr>
              <a:t>Space Y aims to rival SpaceX in the space industry.</a:t>
            </a:r>
          </a:p>
          <a:p>
            <a:pPr marL="0" indent="0" algn="ctr">
              <a:spcBef>
                <a:spcPts val="1400"/>
              </a:spcBef>
              <a:buNone/>
            </a:pPr>
            <a:r>
              <a:rPr lang="en-US" sz="2200" b="1" dirty="0">
                <a:solidFill>
                  <a:schemeClr val="accent3">
                    <a:lumMod val="25000"/>
                  </a:schemeClr>
                </a:solidFill>
                <a:latin typeface="Abadi" panose="020B0604020104020204" pitchFamily="34" charset="0"/>
              </a:rPr>
              <a:t>Problem Statement</a:t>
            </a:r>
          </a:p>
          <a:p>
            <a:pPr>
              <a:spcBef>
                <a:spcPts val="1400"/>
              </a:spcBef>
            </a:pPr>
            <a:r>
              <a:rPr lang="en-US" sz="2200" dirty="0">
                <a:solidFill>
                  <a:schemeClr val="accent3">
                    <a:lumMod val="25000"/>
                  </a:schemeClr>
                </a:solidFill>
                <a:latin typeface="Abadi" panose="020B0604020104020204" pitchFamily="34" charset="0"/>
              </a:rPr>
              <a:t>Space Y has assigned us the responsibility of training a machine learning model to anticipate the success of Stage 1 rocket recovery.</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pic>
        <p:nvPicPr>
          <p:cNvPr id="2050" name="Picture 2" descr="Looking Back at 10 Years of Falcon 9 Launches | SpaceX's Falcon 9">
            <a:extLst>
              <a:ext uri="{FF2B5EF4-FFF2-40B4-BE49-F238E27FC236}">
                <a16:creationId xmlns:a16="http://schemas.microsoft.com/office/drawing/2014/main" id="{545A2B50-7EFD-03E5-19CC-A1E394737E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5546" y="1618121"/>
            <a:ext cx="5432636" cy="3621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220861" y="851649"/>
            <a:ext cx="11576397" cy="585008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200" dirty="0">
                <a:solidFill>
                  <a:schemeClr val="bg2">
                    <a:lumMod val="50000"/>
                  </a:schemeClr>
                </a:solidFill>
                <a:latin typeface="Abadi"/>
              </a:rPr>
              <a:t>Data was gathered from SpaceX's public API and web scraping a specific table in SpaceX's Wikipedia page, encompassing critical columns needed to train machine learning models for predicting the success of Stage 1 rocket recovery, aligning with Space Y's goals..</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Generating a new training label, 'class', based on successful and failed landing outcomes, where 'class' is set to 1 if 'Mission Outcome' is true and the landing location is ASDS, RTLS, or Ocean, and 0 for other cases.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Predictive analysis utilizing classification techniques, including Logistic Regression, Support Vector Machine, Decision Tree, and K Nearest Neighbors.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15626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92243" y="1422761"/>
            <a:ext cx="11407514" cy="4602811"/>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process of gathering data involved utilizing a combination of API requests from SpaceX's public API and extracting information from a table within SpaceX's Wikipedia entry through web scraping.</a:t>
            </a:r>
          </a:p>
          <a:p>
            <a:pPr>
              <a:lnSpc>
                <a:spcPct val="100000"/>
              </a:lnSpc>
              <a:spcBef>
                <a:spcPts val="1400"/>
              </a:spcBef>
            </a:pPr>
            <a:r>
              <a:rPr lang="en-US" sz="2200" dirty="0">
                <a:solidFill>
                  <a:schemeClr val="accent3">
                    <a:lumMod val="25000"/>
                  </a:schemeClr>
                </a:solidFill>
                <a:latin typeface="Abadi" panose="020B0604020104020204" pitchFamily="34" charset="0"/>
              </a:rPr>
              <a:t>In the upcoming slide, there will be a depiction of the flowchart illustrating the data collection procedure from the API, followed by another slide illustrating the flowchart for data collection through web scraping.</a:t>
            </a:r>
          </a:p>
          <a:p>
            <a:pPr>
              <a:lnSpc>
                <a:spcPct val="100000"/>
              </a:lnSpc>
              <a:spcBef>
                <a:spcPts val="1400"/>
              </a:spcBef>
            </a:pPr>
            <a:r>
              <a:rPr lang="en-US" sz="2200" dirty="0">
                <a:solidFill>
                  <a:schemeClr val="accent3">
                    <a:lumMod val="25000"/>
                  </a:schemeClr>
                </a:solidFill>
                <a:latin typeface="Abadi" panose="020B0604020104020204" pitchFamily="34" charset="0"/>
              </a:rPr>
              <a:t>The data columns retrieved from the SpaceX API encompass </a:t>
            </a:r>
            <a:r>
              <a:rPr lang="en-US" sz="2200" dirty="0" err="1">
                <a:solidFill>
                  <a:schemeClr val="accent3">
                    <a:lumMod val="25000"/>
                  </a:schemeClr>
                </a:solidFill>
                <a:latin typeface="Abadi" panose="020B0604020104020204" pitchFamily="34" charset="0"/>
              </a:rPr>
              <a:t>FlightNumber</a:t>
            </a:r>
            <a:r>
              <a:rPr lang="en-US" sz="2200" dirty="0">
                <a:solidFill>
                  <a:schemeClr val="accent3">
                    <a:lumMod val="25000"/>
                  </a:schemeClr>
                </a:solidFill>
                <a:latin typeface="Abadi" panose="020B0604020104020204" pitchFamily="34" charset="0"/>
              </a:rPr>
              <a:t>, Date,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Outcome,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 Reused, Legs,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Block, </a:t>
            </a:r>
            <a:r>
              <a:rPr lang="en-US" sz="2200" dirty="0" err="1">
                <a:solidFill>
                  <a:schemeClr val="accent3">
                    <a:lumMod val="25000"/>
                  </a:schemeClr>
                </a:solidFill>
                <a:latin typeface="Abadi" panose="020B0604020104020204" pitchFamily="34" charset="0"/>
              </a:rPr>
              <a:t>ReusedCount</a:t>
            </a:r>
            <a:r>
              <a:rPr lang="en-US" sz="2200" dirty="0">
                <a:solidFill>
                  <a:schemeClr val="accent3">
                    <a:lumMod val="25000"/>
                  </a:schemeClr>
                </a:solidFill>
                <a:latin typeface="Abadi" panose="020B0604020104020204" pitchFamily="34" charset="0"/>
              </a:rPr>
              <a:t>, Serial, Longitude, and Latitude.</a:t>
            </a:r>
          </a:p>
          <a:p>
            <a:pPr>
              <a:lnSpc>
                <a:spcPct val="100000"/>
              </a:lnSpc>
              <a:spcBef>
                <a:spcPts val="1400"/>
              </a:spcBef>
            </a:pPr>
            <a:r>
              <a:rPr lang="en-US" sz="2200" dirty="0">
                <a:solidFill>
                  <a:schemeClr val="accent3">
                    <a:lumMod val="25000"/>
                  </a:schemeClr>
                </a:solidFill>
                <a:latin typeface="Abadi" panose="020B0604020104020204" pitchFamily="34" charset="0"/>
              </a:rPr>
              <a:t>On the other hand, the data columns acquired through web scraping from Wikipedia consist of Flight No., Launch site, Payload,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Customer, Launch outcome, Version Booster, Booster landing, Date, and Time.</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505944" y="5811132"/>
            <a:ext cx="4640263" cy="830519"/>
          </a:xfrm>
          <a:prstGeom prst="rect">
            <a:avLst/>
          </a:prstGeom>
        </p:spPr>
        <p:txBody>
          <a:bodyPr vert="horz" lIns="91440" tIns="45720" rIns="91440" bIns="45720" rtlCol="0" anchor="t">
            <a:normAutofit/>
          </a:bodyPr>
          <a:lstStyle/>
          <a:p>
            <a:pPr>
              <a:lnSpc>
                <a:spcPct val="100000"/>
              </a:lnSpc>
              <a:spcBef>
                <a:spcPts val="1400"/>
              </a:spcBef>
            </a:pP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a:t>
            </a:r>
            <a:r>
              <a:rPr lang="en-US" sz="2200">
                <a:solidFill>
                  <a:schemeClr val="accent3">
                    <a:lumMod val="25000"/>
                  </a:schemeClr>
                </a:solidFill>
                <a:latin typeface="Abadi" panose="020B0604020104020204" pitchFamily="34" charset="0"/>
              </a:rPr>
              <a:t>URL :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bject 6">
            <a:extLst>
              <a:ext uri="{FF2B5EF4-FFF2-40B4-BE49-F238E27FC236}">
                <a16:creationId xmlns:a16="http://schemas.microsoft.com/office/drawing/2014/main" id="{32F3B2C2-96BD-6855-3308-B3857DF7DD49}"/>
              </a:ext>
            </a:extLst>
          </p:cNvPr>
          <p:cNvSpPr/>
          <p:nvPr/>
        </p:nvSpPr>
        <p:spPr>
          <a:xfrm>
            <a:off x="3224702" y="1717783"/>
            <a:ext cx="237744" cy="1389888"/>
          </a:xfrm>
          <a:prstGeom prst="rect">
            <a:avLst/>
          </a:prstGeom>
          <a:blipFill>
            <a:blip r:embed="rId3" cstate="print"/>
            <a:stretch>
              <a:fillRect/>
            </a:stretch>
          </a:blipFill>
        </p:spPr>
        <p:txBody>
          <a:bodyPr wrap="square" lIns="0" tIns="0" rIns="0" bIns="0" rtlCol="0"/>
          <a:lstStyle/>
          <a:p>
            <a:endParaRPr/>
          </a:p>
        </p:txBody>
      </p:sp>
      <p:grpSp>
        <p:nvGrpSpPr>
          <p:cNvPr id="7" name="object 7">
            <a:extLst>
              <a:ext uri="{FF2B5EF4-FFF2-40B4-BE49-F238E27FC236}">
                <a16:creationId xmlns:a16="http://schemas.microsoft.com/office/drawing/2014/main" id="{A000D455-1130-6B4F-88EE-C2496BB4B3D9}"/>
              </a:ext>
            </a:extLst>
          </p:cNvPr>
          <p:cNvGrpSpPr/>
          <p:nvPr/>
        </p:nvGrpSpPr>
        <p:grpSpPr>
          <a:xfrm>
            <a:off x="2944285" y="1441940"/>
            <a:ext cx="1851660" cy="1607820"/>
            <a:chOff x="4782311" y="1478280"/>
            <a:chExt cx="1851660" cy="1607820"/>
          </a:xfrm>
        </p:grpSpPr>
        <p:sp>
          <p:nvSpPr>
            <p:cNvPr id="8" name="object 8">
              <a:extLst>
                <a:ext uri="{FF2B5EF4-FFF2-40B4-BE49-F238E27FC236}">
                  <a16:creationId xmlns:a16="http://schemas.microsoft.com/office/drawing/2014/main" id="{E75142A3-4630-1868-EB8E-802B2293436E}"/>
                </a:ext>
              </a:extLst>
            </p:cNvPr>
            <p:cNvSpPr/>
            <p:nvPr/>
          </p:nvSpPr>
          <p:spPr>
            <a:xfrm>
              <a:off x="5084063" y="1766316"/>
              <a:ext cx="158496" cy="1319784"/>
            </a:xfrm>
            <a:prstGeom prst="rect">
              <a:avLst/>
            </a:prstGeom>
            <a:blipFill>
              <a:blip r:embed="rId4" cstate="print"/>
              <a:stretch>
                <a:fillRect/>
              </a:stretch>
            </a:blipFill>
          </p:spPr>
          <p:txBody>
            <a:bodyPr wrap="square" lIns="0" tIns="0" rIns="0" bIns="0" rtlCol="0"/>
            <a:lstStyle/>
            <a:p>
              <a:endParaRPr/>
            </a:p>
          </p:txBody>
        </p:sp>
        <p:sp>
          <p:nvSpPr>
            <p:cNvPr id="9" name="object 9">
              <a:extLst>
                <a:ext uri="{FF2B5EF4-FFF2-40B4-BE49-F238E27FC236}">
                  <a16:creationId xmlns:a16="http://schemas.microsoft.com/office/drawing/2014/main" id="{819FD92F-B5CB-2395-6578-AFC6D7CCA451}"/>
                </a:ext>
              </a:extLst>
            </p:cNvPr>
            <p:cNvSpPr/>
            <p:nvPr/>
          </p:nvSpPr>
          <p:spPr>
            <a:xfrm>
              <a:off x="4782311" y="1478280"/>
              <a:ext cx="1851660" cy="1143000"/>
            </a:xfrm>
            <a:prstGeom prst="rect">
              <a:avLst/>
            </a:prstGeom>
            <a:blipFill>
              <a:blip r:embed="rId5" cstate="print"/>
              <a:stretch>
                <a:fillRect/>
              </a:stretch>
            </a:blipFill>
          </p:spPr>
          <p:txBody>
            <a:bodyPr wrap="square" lIns="0" tIns="0" rIns="0" bIns="0" rtlCol="0"/>
            <a:lstStyle/>
            <a:p>
              <a:endParaRPr/>
            </a:p>
          </p:txBody>
        </p:sp>
        <p:sp>
          <p:nvSpPr>
            <p:cNvPr id="10" name="object 10">
              <a:extLst>
                <a:ext uri="{FF2B5EF4-FFF2-40B4-BE49-F238E27FC236}">
                  <a16:creationId xmlns:a16="http://schemas.microsoft.com/office/drawing/2014/main" id="{FABC2D01-9B0B-752C-5C0A-3152D617EC4C}"/>
                </a:ext>
              </a:extLst>
            </p:cNvPr>
            <p:cNvSpPr/>
            <p:nvPr/>
          </p:nvSpPr>
          <p:spPr>
            <a:xfrm>
              <a:off x="4888991" y="1719072"/>
              <a:ext cx="1677923" cy="696467"/>
            </a:xfrm>
            <a:prstGeom prst="rect">
              <a:avLst/>
            </a:prstGeom>
            <a:blipFill>
              <a:blip r:embed="rId6" cstate="print"/>
              <a:stretch>
                <a:fillRect/>
              </a:stretch>
            </a:blipFill>
          </p:spPr>
          <p:txBody>
            <a:bodyPr wrap="square" lIns="0" tIns="0" rIns="0" bIns="0" rtlCol="0"/>
            <a:lstStyle/>
            <a:p>
              <a:endParaRPr/>
            </a:p>
          </p:txBody>
        </p:sp>
        <p:sp>
          <p:nvSpPr>
            <p:cNvPr id="11" name="object 11">
              <a:extLst>
                <a:ext uri="{FF2B5EF4-FFF2-40B4-BE49-F238E27FC236}">
                  <a16:creationId xmlns:a16="http://schemas.microsoft.com/office/drawing/2014/main" id="{0C1F15F2-6AB1-BE8B-E7BC-1B4263B5288B}"/>
                </a:ext>
              </a:extLst>
            </p:cNvPr>
            <p:cNvSpPr/>
            <p:nvPr/>
          </p:nvSpPr>
          <p:spPr>
            <a:xfrm>
              <a:off x="4803647" y="1499616"/>
              <a:ext cx="1772411" cy="1063752"/>
            </a:xfrm>
            <a:prstGeom prst="rect">
              <a:avLst/>
            </a:prstGeom>
            <a:blipFill>
              <a:blip r:embed="rId7" cstate="print"/>
              <a:stretch>
                <a:fillRect/>
              </a:stretch>
            </a:blipFill>
          </p:spPr>
          <p:txBody>
            <a:bodyPr wrap="square" lIns="0" tIns="0" rIns="0" bIns="0" rtlCol="0"/>
            <a:lstStyle/>
            <a:p>
              <a:endParaRPr/>
            </a:p>
          </p:txBody>
        </p:sp>
      </p:grpSp>
      <p:sp>
        <p:nvSpPr>
          <p:cNvPr id="12" name="object 12">
            <a:extLst>
              <a:ext uri="{FF2B5EF4-FFF2-40B4-BE49-F238E27FC236}">
                <a16:creationId xmlns:a16="http://schemas.microsoft.com/office/drawing/2014/main" id="{A1DAE07F-E9D0-82E1-161E-ADF1B2BE6D6C}"/>
              </a:ext>
            </a:extLst>
          </p:cNvPr>
          <p:cNvSpPr txBox="1"/>
          <p:nvPr/>
        </p:nvSpPr>
        <p:spPr>
          <a:xfrm>
            <a:off x="3177839" y="1729721"/>
            <a:ext cx="1327150" cy="462915"/>
          </a:xfrm>
          <a:prstGeom prst="rect">
            <a:avLst/>
          </a:prstGeom>
        </p:spPr>
        <p:txBody>
          <a:bodyPr vert="horz" wrap="square" lIns="0" tIns="36195" rIns="0" bIns="0" rtlCol="0">
            <a:spAutoFit/>
          </a:bodyPr>
          <a:lstStyle/>
          <a:p>
            <a:pPr marL="479425" marR="5080" indent="-466725">
              <a:lnSpc>
                <a:spcPts val="1639"/>
              </a:lnSpc>
              <a:spcBef>
                <a:spcPts val="285"/>
              </a:spcBef>
            </a:pPr>
            <a:r>
              <a:rPr sz="1500" spc="-5" dirty="0">
                <a:solidFill>
                  <a:srgbClr val="FFFFFF"/>
                </a:solidFill>
                <a:latin typeface="Carlito"/>
                <a:cs typeface="Carlito"/>
              </a:rPr>
              <a:t>Request </a:t>
            </a:r>
            <a:r>
              <a:rPr sz="1500" spc="-10" dirty="0">
                <a:solidFill>
                  <a:srgbClr val="FFFFFF"/>
                </a:solidFill>
                <a:latin typeface="Carlito"/>
                <a:cs typeface="Carlito"/>
              </a:rPr>
              <a:t>(Space</a:t>
            </a:r>
            <a:r>
              <a:rPr sz="1500" spc="-240" dirty="0">
                <a:solidFill>
                  <a:srgbClr val="FFFFFF"/>
                </a:solidFill>
                <a:latin typeface="Carlito"/>
                <a:cs typeface="Carlito"/>
              </a:rPr>
              <a:t> </a:t>
            </a:r>
            <a:r>
              <a:rPr sz="1500" dirty="0">
                <a:solidFill>
                  <a:srgbClr val="FFFFFF"/>
                </a:solidFill>
                <a:latin typeface="Carlito"/>
                <a:cs typeface="Carlito"/>
              </a:rPr>
              <a:t>X  APIs)</a:t>
            </a:r>
            <a:endParaRPr sz="1500" dirty="0">
              <a:latin typeface="Carlito"/>
              <a:cs typeface="Carlito"/>
            </a:endParaRPr>
          </a:p>
        </p:txBody>
      </p:sp>
      <p:grpSp>
        <p:nvGrpSpPr>
          <p:cNvPr id="13" name="object 13">
            <a:extLst>
              <a:ext uri="{FF2B5EF4-FFF2-40B4-BE49-F238E27FC236}">
                <a16:creationId xmlns:a16="http://schemas.microsoft.com/office/drawing/2014/main" id="{091A933B-545F-0639-A9E2-BEDEACCBEAD5}"/>
              </a:ext>
            </a:extLst>
          </p:cNvPr>
          <p:cNvGrpSpPr/>
          <p:nvPr/>
        </p:nvGrpSpPr>
        <p:grpSpPr>
          <a:xfrm>
            <a:off x="2944285" y="2770867"/>
            <a:ext cx="1851660" cy="1666239"/>
            <a:chOff x="4782311" y="2807207"/>
            <a:chExt cx="1851660" cy="1666239"/>
          </a:xfrm>
        </p:grpSpPr>
        <p:sp>
          <p:nvSpPr>
            <p:cNvPr id="14" name="object 14">
              <a:extLst>
                <a:ext uri="{FF2B5EF4-FFF2-40B4-BE49-F238E27FC236}">
                  <a16:creationId xmlns:a16="http://schemas.microsoft.com/office/drawing/2014/main" id="{7F90CBAF-BE2B-FE6A-82D7-BC261448CB83}"/>
                </a:ext>
              </a:extLst>
            </p:cNvPr>
            <p:cNvSpPr/>
            <p:nvPr/>
          </p:nvSpPr>
          <p:spPr>
            <a:xfrm>
              <a:off x="5062727" y="3073907"/>
              <a:ext cx="237744" cy="1399032"/>
            </a:xfrm>
            <a:prstGeom prst="rect">
              <a:avLst/>
            </a:prstGeom>
            <a:blipFill>
              <a:blip r:embed="rId8" cstate="print"/>
              <a:stretch>
                <a:fillRect/>
              </a:stretch>
            </a:blipFill>
          </p:spPr>
          <p:txBody>
            <a:bodyPr wrap="square" lIns="0" tIns="0" rIns="0" bIns="0" rtlCol="0"/>
            <a:lstStyle/>
            <a:p>
              <a:endParaRPr/>
            </a:p>
          </p:txBody>
        </p:sp>
        <p:sp>
          <p:nvSpPr>
            <p:cNvPr id="15" name="object 15">
              <a:extLst>
                <a:ext uri="{FF2B5EF4-FFF2-40B4-BE49-F238E27FC236}">
                  <a16:creationId xmlns:a16="http://schemas.microsoft.com/office/drawing/2014/main" id="{7745E254-3531-7C79-90CC-7F213EB98ED9}"/>
                </a:ext>
              </a:extLst>
            </p:cNvPr>
            <p:cNvSpPr/>
            <p:nvPr/>
          </p:nvSpPr>
          <p:spPr>
            <a:xfrm>
              <a:off x="5084063" y="3095243"/>
              <a:ext cx="158496" cy="1319784"/>
            </a:xfrm>
            <a:prstGeom prst="rect">
              <a:avLst/>
            </a:prstGeom>
            <a:blipFill>
              <a:blip r:embed="rId4" cstate="print"/>
              <a:stretch>
                <a:fillRect/>
              </a:stretch>
            </a:blipFill>
          </p:spPr>
          <p:txBody>
            <a:bodyPr wrap="square" lIns="0" tIns="0" rIns="0" bIns="0" rtlCol="0"/>
            <a:lstStyle/>
            <a:p>
              <a:endParaRPr/>
            </a:p>
          </p:txBody>
        </p:sp>
        <p:sp>
          <p:nvSpPr>
            <p:cNvPr id="16" name="object 16">
              <a:extLst>
                <a:ext uri="{FF2B5EF4-FFF2-40B4-BE49-F238E27FC236}">
                  <a16:creationId xmlns:a16="http://schemas.microsoft.com/office/drawing/2014/main" id="{F5A6184D-22F3-E101-3DB5-79BF7F1921BF}"/>
                </a:ext>
              </a:extLst>
            </p:cNvPr>
            <p:cNvSpPr/>
            <p:nvPr/>
          </p:nvSpPr>
          <p:spPr>
            <a:xfrm>
              <a:off x="4782311" y="2807207"/>
              <a:ext cx="1851660" cy="1143000"/>
            </a:xfrm>
            <a:prstGeom prst="rect">
              <a:avLst/>
            </a:prstGeom>
            <a:blipFill>
              <a:blip r:embed="rId5" cstate="print"/>
              <a:stretch>
                <a:fillRect/>
              </a:stretch>
            </a:blipFill>
          </p:spPr>
          <p:txBody>
            <a:bodyPr wrap="square" lIns="0" tIns="0" rIns="0" bIns="0" rtlCol="0"/>
            <a:lstStyle/>
            <a:p>
              <a:endParaRPr/>
            </a:p>
          </p:txBody>
        </p:sp>
        <p:sp>
          <p:nvSpPr>
            <p:cNvPr id="17" name="object 17">
              <a:extLst>
                <a:ext uri="{FF2B5EF4-FFF2-40B4-BE49-F238E27FC236}">
                  <a16:creationId xmlns:a16="http://schemas.microsoft.com/office/drawing/2014/main" id="{75FC6537-2DC9-A5BB-15E1-82F7156563AE}"/>
                </a:ext>
              </a:extLst>
            </p:cNvPr>
            <p:cNvSpPr/>
            <p:nvPr/>
          </p:nvSpPr>
          <p:spPr>
            <a:xfrm>
              <a:off x="4888991" y="2839211"/>
              <a:ext cx="1677923" cy="1115568"/>
            </a:xfrm>
            <a:prstGeom prst="rect">
              <a:avLst/>
            </a:prstGeom>
            <a:blipFill>
              <a:blip r:embed="rId9" cstate="print"/>
              <a:stretch>
                <a:fillRect/>
              </a:stretch>
            </a:blipFill>
          </p:spPr>
          <p:txBody>
            <a:bodyPr wrap="square" lIns="0" tIns="0" rIns="0" bIns="0" rtlCol="0"/>
            <a:lstStyle/>
            <a:p>
              <a:endParaRPr/>
            </a:p>
          </p:txBody>
        </p:sp>
        <p:sp>
          <p:nvSpPr>
            <p:cNvPr id="18" name="object 18">
              <a:extLst>
                <a:ext uri="{FF2B5EF4-FFF2-40B4-BE49-F238E27FC236}">
                  <a16:creationId xmlns:a16="http://schemas.microsoft.com/office/drawing/2014/main" id="{A3625078-07A0-9B86-932E-622CA34DF89D}"/>
                </a:ext>
              </a:extLst>
            </p:cNvPr>
            <p:cNvSpPr/>
            <p:nvPr/>
          </p:nvSpPr>
          <p:spPr>
            <a:xfrm>
              <a:off x="4803647" y="2828543"/>
              <a:ext cx="1772411" cy="1063752"/>
            </a:xfrm>
            <a:prstGeom prst="rect">
              <a:avLst/>
            </a:prstGeom>
            <a:blipFill>
              <a:blip r:embed="rId7" cstate="print"/>
              <a:stretch>
                <a:fillRect/>
              </a:stretch>
            </a:blipFill>
          </p:spPr>
          <p:txBody>
            <a:bodyPr wrap="square" lIns="0" tIns="0" rIns="0" bIns="0" rtlCol="0"/>
            <a:lstStyle/>
            <a:p>
              <a:endParaRPr/>
            </a:p>
          </p:txBody>
        </p:sp>
      </p:grpSp>
      <p:sp>
        <p:nvSpPr>
          <p:cNvPr id="19" name="object 19">
            <a:extLst>
              <a:ext uri="{FF2B5EF4-FFF2-40B4-BE49-F238E27FC236}">
                <a16:creationId xmlns:a16="http://schemas.microsoft.com/office/drawing/2014/main" id="{3CEF2C88-9039-DA78-B25E-12272BE0A4AA}"/>
              </a:ext>
            </a:extLst>
          </p:cNvPr>
          <p:cNvSpPr txBox="1"/>
          <p:nvPr/>
        </p:nvSpPr>
        <p:spPr>
          <a:xfrm>
            <a:off x="3177839" y="2850243"/>
            <a:ext cx="1332865" cy="882015"/>
          </a:xfrm>
          <a:prstGeom prst="rect">
            <a:avLst/>
          </a:prstGeom>
        </p:spPr>
        <p:txBody>
          <a:bodyPr vert="horz" wrap="square" lIns="0" tIns="31750" rIns="0" bIns="0" rtlCol="0">
            <a:spAutoFit/>
          </a:bodyPr>
          <a:lstStyle/>
          <a:p>
            <a:pPr marL="12700" marR="5080" indent="4445" algn="ctr">
              <a:lnSpc>
                <a:spcPct val="91600"/>
              </a:lnSpc>
              <a:spcBef>
                <a:spcPts val="250"/>
              </a:spcBef>
            </a:pPr>
            <a:r>
              <a:rPr sz="1500" dirty="0">
                <a:solidFill>
                  <a:srgbClr val="FFFFFF"/>
                </a:solidFill>
                <a:latin typeface="Carlito"/>
                <a:cs typeface="Carlito"/>
              </a:rPr>
              <a:t>.JSON </a:t>
            </a:r>
            <a:r>
              <a:rPr sz="1500" spc="-5" dirty="0">
                <a:solidFill>
                  <a:srgbClr val="FFFFFF"/>
                </a:solidFill>
                <a:latin typeface="Carlito"/>
                <a:cs typeface="Carlito"/>
              </a:rPr>
              <a:t>file </a:t>
            </a:r>
            <a:r>
              <a:rPr sz="1500" dirty="0">
                <a:solidFill>
                  <a:srgbClr val="FFFFFF"/>
                </a:solidFill>
                <a:latin typeface="Carlito"/>
                <a:cs typeface="Carlito"/>
              </a:rPr>
              <a:t>+  </a:t>
            </a:r>
            <a:r>
              <a:rPr sz="1500" spc="-10" dirty="0">
                <a:solidFill>
                  <a:srgbClr val="FFFFFF"/>
                </a:solidFill>
                <a:latin typeface="Carlito"/>
                <a:cs typeface="Carlito"/>
              </a:rPr>
              <a:t>Lists(Launch</a:t>
            </a:r>
            <a:r>
              <a:rPr sz="1500" spc="-125" dirty="0">
                <a:solidFill>
                  <a:srgbClr val="FFFFFF"/>
                </a:solidFill>
                <a:latin typeface="Carlito"/>
                <a:cs typeface="Carlito"/>
              </a:rPr>
              <a:t> </a:t>
            </a:r>
            <a:r>
              <a:rPr sz="1500" spc="-10" dirty="0">
                <a:solidFill>
                  <a:srgbClr val="FFFFFF"/>
                </a:solidFill>
                <a:latin typeface="Carlito"/>
                <a:cs typeface="Carlito"/>
              </a:rPr>
              <a:t>Site,  </a:t>
            </a:r>
            <a:r>
              <a:rPr sz="1500" spc="-5" dirty="0">
                <a:solidFill>
                  <a:srgbClr val="FFFFFF"/>
                </a:solidFill>
                <a:latin typeface="Carlito"/>
                <a:cs typeface="Carlito"/>
              </a:rPr>
              <a:t>Booster </a:t>
            </a:r>
            <a:r>
              <a:rPr sz="1500" spc="-25" dirty="0">
                <a:solidFill>
                  <a:srgbClr val="FFFFFF"/>
                </a:solidFill>
                <a:latin typeface="Carlito"/>
                <a:cs typeface="Carlito"/>
              </a:rPr>
              <a:t>Version,  </a:t>
            </a:r>
            <a:r>
              <a:rPr sz="1500" spc="-20" dirty="0">
                <a:solidFill>
                  <a:srgbClr val="FFFFFF"/>
                </a:solidFill>
                <a:latin typeface="Carlito"/>
                <a:cs typeface="Carlito"/>
              </a:rPr>
              <a:t>Payload</a:t>
            </a:r>
            <a:r>
              <a:rPr sz="1500" spc="-75" dirty="0">
                <a:solidFill>
                  <a:srgbClr val="FFFFFF"/>
                </a:solidFill>
                <a:latin typeface="Carlito"/>
                <a:cs typeface="Carlito"/>
              </a:rPr>
              <a:t> </a:t>
            </a:r>
            <a:r>
              <a:rPr sz="1500" spc="-15" dirty="0">
                <a:solidFill>
                  <a:srgbClr val="FFFFFF"/>
                </a:solidFill>
                <a:latin typeface="Carlito"/>
                <a:cs typeface="Carlito"/>
              </a:rPr>
              <a:t>Data)</a:t>
            </a:r>
            <a:endParaRPr sz="1500">
              <a:latin typeface="Carlito"/>
              <a:cs typeface="Carlito"/>
            </a:endParaRPr>
          </a:p>
        </p:txBody>
      </p:sp>
      <p:grpSp>
        <p:nvGrpSpPr>
          <p:cNvPr id="20" name="object 20">
            <a:extLst>
              <a:ext uri="{FF2B5EF4-FFF2-40B4-BE49-F238E27FC236}">
                <a16:creationId xmlns:a16="http://schemas.microsoft.com/office/drawing/2014/main" id="{AEB0BF51-4E5D-A1E4-5C64-EA4179043808}"/>
              </a:ext>
            </a:extLst>
          </p:cNvPr>
          <p:cNvGrpSpPr/>
          <p:nvPr/>
        </p:nvGrpSpPr>
        <p:grpSpPr>
          <a:xfrm>
            <a:off x="2944285" y="4101319"/>
            <a:ext cx="2790825" cy="1141730"/>
            <a:chOff x="4782311" y="4137659"/>
            <a:chExt cx="2790825" cy="1141730"/>
          </a:xfrm>
        </p:grpSpPr>
        <p:sp>
          <p:nvSpPr>
            <p:cNvPr id="21" name="object 21">
              <a:extLst>
                <a:ext uri="{FF2B5EF4-FFF2-40B4-BE49-F238E27FC236}">
                  <a16:creationId xmlns:a16="http://schemas.microsoft.com/office/drawing/2014/main" id="{76170CEA-FF98-4E10-237C-CFBCC5893821}"/>
                </a:ext>
              </a:extLst>
            </p:cNvPr>
            <p:cNvSpPr/>
            <p:nvPr/>
          </p:nvSpPr>
          <p:spPr>
            <a:xfrm>
              <a:off x="5146547" y="4319015"/>
              <a:ext cx="2426207" cy="239268"/>
            </a:xfrm>
            <a:prstGeom prst="rect">
              <a:avLst/>
            </a:prstGeom>
            <a:blipFill>
              <a:blip r:embed="rId10" cstate="print"/>
              <a:stretch>
                <a:fillRect/>
              </a:stretch>
            </a:blipFill>
          </p:spPr>
          <p:txBody>
            <a:bodyPr wrap="square" lIns="0" tIns="0" rIns="0" bIns="0" rtlCol="0"/>
            <a:lstStyle/>
            <a:p>
              <a:endParaRPr/>
            </a:p>
          </p:txBody>
        </p:sp>
        <p:sp>
          <p:nvSpPr>
            <p:cNvPr id="22" name="object 22">
              <a:extLst>
                <a:ext uri="{FF2B5EF4-FFF2-40B4-BE49-F238E27FC236}">
                  <a16:creationId xmlns:a16="http://schemas.microsoft.com/office/drawing/2014/main" id="{A625B3B5-5552-68A6-14B0-68BF63366A42}"/>
                </a:ext>
              </a:extLst>
            </p:cNvPr>
            <p:cNvSpPr/>
            <p:nvPr/>
          </p:nvSpPr>
          <p:spPr>
            <a:xfrm>
              <a:off x="5167883" y="4340351"/>
              <a:ext cx="2346960" cy="160019"/>
            </a:xfrm>
            <a:prstGeom prst="rect">
              <a:avLst/>
            </a:prstGeom>
            <a:blipFill>
              <a:blip r:embed="rId11" cstate="print"/>
              <a:stretch>
                <a:fillRect/>
              </a:stretch>
            </a:blipFill>
          </p:spPr>
          <p:txBody>
            <a:bodyPr wrap="square" lIns="0" tIns="0" rIns="0" bIns="0" rtlCol="0"/>
            <a:lstStyle/>
            <a:p>
              <a:endParaRPr/>
            </a:p>
          </p:txBody>
        </p:sp>
        <p:sp>
          <p:nvSpPr>
            <p:cNvPr id="23" name="object 23">
              <a:extLst>
                <a:ext uri="{FF2B5EF4-FFF2-40B4-BE49-F238E27FC236}">
                  <a16:creationId xmlns:a16="http://schemas.microsoft.com/office/drawing/2014/main" id="{10DFEE35-6C45-166F-AEC7-6C5C83FE3343}"/>
                </a:ext>
              </a:extLst>
            </p:cNvPr>
            <p:cNvSpPr/>
            <p:nvPr/>
          </p:nvSpPr>
          <p:spPr>
            <a:xfrm>
              <a:off x="4782311" y="4137659"/>
              <a:ext cx="1851660" cy="1141476"/>
            </a:xfrm>
            <a:prstGeom prst="rect">
              <a:avLst/>
            </a:prstGeom>
            <a:blipFill>
              <a:blip r:embed="rId12" cstate="print"/>
              <a:stretch>
                <a:fillRect/>
              </a:stretch>
            </a:blipFill>
          </p:spPr>
          <p:txBody>
            <a:bodyPr wrap="square" lIns="0" tIns="0" rIns="0" bIns="0" rtlCol="0"/>
            <a:lstStyle/>
            <a:p>
              <a:endParaRPr/>
            </a:p>
          </p:txBody>
        </p:sp>
        <p:sp>
          <p:nvSpPr>
            <p:cNvPr id="24" name="object 24">
              <a:extLst>
                <a:ext uri="{FF2B5EF4-FFF2-40B4-BE49-F238E27FC236}">
                  <a16:creationId xmlns:a16="http://schemas.microsoft.com/office/drawing/2014/main" id="{4B6F2034-3AAC-D6F0-C69A-A539C315688F}"/>
                </a:ext>
              </a:extLst>
            </p:cNvPr>
            <p:cNvSpPr/>
            <p:nvPr/>
          </p:nvSpPr>
          <p:spPr>
            <a:xfrm>
              <a:off x="4850891" y="4273295"/>
              <a:ext cx="1755648" cy="905256"/>
            </a:xfrm>
            <a:prstGeom prst="rect">
              <a:avLst/>
            </a:prstGeom>
            <a:blipFill>
              <a:blip r:embed="rId13" cstate="print"/>
              <a:stretch>
                <a:fillRect/>
              </a:stretch>
            </a:blipFill>
          </p:spPr>
          <p:txBody>
            <a:bodyPr wrap="square" lIns="0" tIns="0" rIns="0" bIns="0" rtlCol="0"/>
            <a:lstStyle/>
            <a:p>
              <a:endParaRPr/>
            </a:p>
          </p:txBody>
        </p:sp>
        <p:sp>
          <p:nvSpPr>
            <p:cNvPr id="25" name="object 25">
              <a:extLst>
                <a:ext uri="{FF2B5EF4-FFF2-40B4-BE49-F238E27FC236}">
                  <a16:creationId xmlns:a16="http://schemas.microsoft.com/office/drawing/2014/main" id="{7ED80039-BE86-49B3-0AC8-39B80D8187BA}"/>
                </a:ext>
              </a:extLst>
            </p:cNvPr>
            <p:cNvSpPr/>
            <p:nvPr/>
          </p:nvSpPr>
          <p:spPr>
            <a:xfrm>
              <a:off x="4803647" y="4158995"/>
              <a:ext cx="1772411" cy="1062227"/>
            </a:xfrm>
            <a:prstGeom prst="rect">
              <a:avLst/>
            </a:prstGeom>
            <a:blipFill>
              <a:blip r:embed="rId14" cstate="print"/>
              <a:stretch>
                <a:fillRect/>
              </a:stretch>
            </a:blipFill>
          </p:spPr>
          <p:txBody>
            <a:bodyPr wrap="square" lIns="0" tIns="0" rIns="0" bIns="0" rtlCol="0"/>
            <a:lstStyle/>
            <a:p>
              <a:endParaRPr/>
            </a:p>
          </p:txBody>
        </p:sp>
      </p:grpSp>
      <p:sp>
        <p:nvSpPr>
          <p:cNvPr id="26" name="object 26">
            <a:extLst>
              <a:ext uri="{FF2B5EF4-FFF2-40B4-BE49-F238E27FC236}">
                <a16:creationId xmlns:a16="http://schemas.microsoft.com/office/drawing/2014/main" id="{E7FDE01B-B243-D0E4-63D6-7F53AC1CF685}"/>
              </a:ext>
            </a:extLst>
          </p:cNvPr>
          <p:cNvSpPr txBox="1"/>
          <p:nvPr/>
        </p:nvSpPr>
        <p:spPr>
          <a:xfrm>
            <a:off x="3139739" y="4284580"/>
            <a:ext cx="1403985" cy="664845"/>
          </a:xfrm>
          <a:prstGeom prst="rect">
            <a:avLst/>
          </a:prstGeom>
        </p:spPr>
        <p:txBody>
          <a:bodyPr vert="horz" wrap="square" lIns="0" tIns="35560" rIns="0" bIns="0" rtlCol="0">
            <a:spAutoFit/>
          </a:bodyPr>
          <a:lstStyle/>
          <a:p>
            <a:pPr marL="12700" marR="5080" algn="ctr">
              <a:lnSpc>
                <a:spcPct val="89800"/>
              </a:lnSpc>
              <a:spcBef>
                <a:spcPts val="280"/>
              </a:spcBef>
            </a:pPr>
            <a:r>
              <a:rPr sz="1500" spc="-10" dirty="0">
                <a:solidFill>
                  <a:srgbClr val="FFFFFF"/>
                </a:solidFill>
                <a:latin typeface="Carlito"/>
                <a:cs typeface="Carlito"/>
              </a:rPr>
              <a:t>Json_normalize</a:t>
            </a:r>
            <a:r>
              <a:rPr sz="1500" spc="-170" dirty="0">
                <a:solidFill>
                  <a:srgbClr val="FFFFFF"/>
                </a:solidFill>
                <a:latin typeface="Carlito"/>
                <a:cs typeface="Carlito"/>
              </a:rPr>
              <a:t> </a:t>
            </a:r>
            <a:r>
              <a:rPr sz="1500" spc="-25" dirty="0">
                <a:solidFill>
                  <a:srgbClr val="FFFFFF"/>
                </a:solidFill>
                <a:latin typeface="Carlito"/>
                <a:cs typeface="Carlito"/>
              </a:rPr>
              <a:t>to  </a:t>
            </a:r>
            <a:r>
              <a:rPr sz="1500" spc="-20" dirty="0">
                <a:solidFill>
                  <a:srgbClr val="FFFFFF"/>
                </a:solidFill>
                <a:latin typeface="Carlito"/>
                <a:cs typeface="Carlito"/>
              </a:rPr>
              <a:t>DataFrame data  from</a:t>
            </a:r>
            <a:r>
              <a:rPr sz="1500" spc="-45" dirty="0">
                <a:solidFill>
                  <a:srgbClr val="FFFFFF"/>
                </a:solidFill>
                <a:latin typeface="Carlito"/>
                <a:cs typeface="Carlito"/>
              </a:rPr>
              <a:t> </a:t>
            </a:r>
            <a:r>
              <a:rPr sz="1500" dirty="0">
                <a:solidFill>
                  <a:srgbClr val="FFFFFF"/>
                </a:solidFill>
                <a:latin typeface="Carlito"/>
                <a:cs typeface="Carlito"/>
              </a:rPr>
              <a:t>JSON</a:t>
            </a:r>
            <a:endParaRPr sz="1500">
              <a:latin typeface="Carlito"/>
              <a:cs typeface="Carlito"/>
            </a:endParaRPr>
          </a:p>
        </p:txBody>
      </p:sp>
      <p:grpSp>
        <p:nvGrpSpPr>
          <p:cNvPr id="27" name="object 27">
            <a:extLst>
              <a:ext uri="{FF2B5EF4-FFF2-40B4-BE49-F238E27FC236}">
                <a16:creationId xmlns:a16="http://schemas.microsoft.com/office/drawing/2014/main" id="{5D1C6CA4-2184-E1C1-6D6A-1ECD0C22B039}"/>
              </a:ext>
            </a:extLst>
          </p:cNvPr>
          <p:cNvGrpSpPr/>
          <p:nvPr/>
        </p:nvGrpSpPr>
        <p:grpSpPr>
          <a:xfrm>
            <a:off x="5301914" y="3037567"/>
            <a:ext cx="1859280" cy="2205355"/>
            <a:chOff x="7139940" y="3073907"/>
            <a:chExt cx="1859280" cy="2205355"/>
          </a:xfrm>
        </p:grpSpPr>
        <p:sp>
          <p:nvSpPr>
            <p:cNvPr id="28" name="object 28">
              <a:extLst>
                <a:ext uri="{FF2B5EF4-FFF2-40B4-BE49-F238E27FC236}">
                  <a16:creationId xmlns:a16="http://schemas.microsoft.com/office/drawing/2014/main" id="{31F01BC5-52D5-E7AE-846C-2C2E55650F99}"/>
                </a:ext>
              </a:extLst>
            </p:cNvPr>
            <p:cNvSpPr/>
            <p:nvPr/>
          </p:nvSpPr>
          <p:spPr>
            <a:xfrm>
              <a:off x="7418832" y="3073907"/>
              <a:ext cx="239268" cy="1399032"/>
            </a:xfrm>
            <a:prstGeom prst="rect">
              <a:avLst/>
            </a:prstGeom>
            <a:blipFill>
              <a:blip r:embed="rId15" cstate="print"/>
              <a:stretch>
                <a:fillRect/>
              </a:stretch>
            </a:blipFill>
          </p:spPr>
          <p:txBody>
            <a:bodyPr wrap="square" lIns="0" tIns="0" rIns="0" bIns="0" rtlCol="0"/>
            <a:lstStyle/>
            <a:p>
              <a:endParaRPr/>
            </a:p>
          </p:txBody>
        </p:sp>
        <p:sp>
          <p:nvSpPr>
            <p:cNvPr id="29" name="object 29">
              <a:extLst>
                <a:ext uri="{FF2B5EF4-FFF2-40B4-BE49-F238E27FC236}">
                  <a16:creationId xmlns:a16="http://schemas.microsoft.com/office/drawing/2014/main" id="{4CE84E96-A1C3-DB8A-76CC-81ED90331437}"/>
                </a:ext>
              </a:extLst>
            </p:cNvPr>
            <p:cNvSpPr/>
            <p:nvPr/>
          </p:nvSpPr>
          <p:spPr>
            <a:xfrm>
              <a:off x="7440168" y="3095243"/>
              <a:ext cx="160020" cy="1319784"/>
            </a:xfrm>
            <a:prstGeom prst="rect">
              <a:avLst/>
            </a:prstGeom>
            <a:blipFill>
              <a:blip r:embed="rId16" cstate="print"/>
              <a:stretch>
                <a:fillRect/>
              </a:stretch>
            </a:blipFill>
          </p:spPr>
          <p:txBody>
            <a:bodyPr wrap="square" lIns="0" tIns="0" rIns="0" bIns="0" rtlCol="0"/>
            <a:lstStyle/>
            <a:p>
              <a:endParaRPr/>
            </a:p>
          </p:txBody>
        </p:sp>
        <p:sp>
          <p:nvSpPr>
            <p:cNvPr id="30" name="object 30">
              <a:extLst>
                <a:ext uri="{FF2B5EF4-FFF2-40B4-BE49-F238E27FC236}">
                  <a16:creationId xmlns:a16="http://schemas.microsoft.com/office/drawing/2014/main" id="{37AA5168-6A49-6480-9AE2-9A1540466031}"/>
                </a:ext>
              </a:extLst>
            </p:cNvPr>
            <p:cNvSpPr/>
            <p:nvPr/>
          </p:nvSpPr>
          <p:spPr>
            <a:xfrm>
              <a:off x="7139940" y="4137659"/>
              <a:ext cx="1851659" cy="1141476"/>
            </a:xfrm>
            <a:prstGeom prst="rect">
              <a:avLst/>
            </a:prstGeom>
            <a:blipFill>
              <a:blip r:embed="rId12" cstate="print"/>
              <a:stretch>
                <a:fillRect/>
              </a:stretch>
            </a:blipFill>
          </p:spPr>
          <p:txBody>
            <a:bodyPr wrap="square" lIns="0" tIns="0" rIns="0" bIns="0" rtlCol="0"/>
            <a:lstStyle/>
            <a:p>
              <a:endParaRPr/>
            </a:p>
          </p:txBody>
        </p:sp>
        <p:sp>
          <p:nvSpPr>
            <p:cNvPr id="31" name="object 31">
              <a:extLst>
                <a:ext uri="{FF2B5EF4-FFF2-40B4-BE49-F238E27FC236}">
                  <a16:creationId xmlns:a16="http://schemas.microsoft.com/office/drawing/2014/main" id="{2C62F335-3F9B-E641-6C00-2FDBFD54A7EB}"/>
                </a:ext>
              </a:extLst>
            </p:cNvPr>
            <p:cNvSpPr/>
            <p:nvPr/>
          </p:nvSpPr>
          <p:spPr>
            <a:xfrm>
              <a:off x="7173468" y="4378451"/>
              <a:ext cx="1825752" cy="694944"/>
            </a:xfrm>
            <a:prstGeom prst="rect">
              <a:avLst/>
            </a:prstGeom>
            <a:blipFill>
              <a:blip r:embed="rId17" cstate="print"/>
              <a:stretch>
                <a:fillRect/>
              </a:stretch>
            </a:blipFill>
          </p:spPr>
          <p:txBody>
            <a:bodyPr wrap="square" lIns="0" tIns="0" rIns="0" bIns="0" rtlCol="0"/>
            <a:lstStyle/>
            <a:p>
              <a:endParaRPr/>
            </a:p>
          </p:txBody>
        </p:sp>
        <p:sp>
          <p:nvSpPr>
            <p:cNvPr id="32" name="object 32">
              <a:extLst>
                <a:ext uri="{FF2B5EF4-FFF2-40B4-BE49-F238E27FC236}">
                  <a16:creationId xmlns:a16="http://schemas.microsoft.com/office/drawing/2014/main" id="{29DFC230-73A3-3B19-CBCF-ACF4CB143897}"/>
                </a:ext>
              </a:extLst>
            </p:cNvPr>
            <p:cNvSpPr/>
            <p:nvPr/>
          </p:nvSpPr>
          <p:spPr>
            <a:xfrm>
              <a:off x="7161276" y="4158995"/>
              <a:ext cx="1772412" cy="1062227"/>
            </a:xfrm>
            <a:prstGeom prst="rect">
              <a:avLst/>
            </a:prstGeom>
            <a:blipFill>
              <a:blip r:embed="rId14" cstate="print"/>
              <a:stretch>
                <a:fillRect/>
              </a:stretch>
            </a:blipFill>
          </p:spPr>
          <p:txBody>
            <a:bodyPr wrap="square" lIns="0" tIns="0" rIns="0" bIns="0" rtlCol="0"/>
            <a:lstStyle/>
            <a:p>
              <a:endParaRPr/>
            </a:p>
          </p:txBody>
        </p:sp>
      </p:grpSp>
      <p:sp>
        <p:nvSpPr>
          <p:cNvPr id="33" name="object 33">
            <a:extLst>
              <a:ext uri="{FF2B5EF4-FFF2-40B4-BE49-F238E27FC236}">
                <a16:creationId xmlns:a16="http://schemas.microsoft.com/office/drawing/2014/main" id="{F92A1394-B609-C3DF-787F-D368B365BDEF}"/>
              </a:ext>
            </a:extLst>
          </p:cNvPr>
          <p:cNvSpPr txBox="1"/>
          <p:nvPr/>
        </p:nvSpPr>
        <p:spPr>
          <a:xfrm>
            <a:off x="5462695" y="4389102"/>
            <a:ext cx="1483995" cy="462915"/>
          </a:xfrm>
          <a:prstGeom prst="rect">
            <a:avLst/>
          </a:prstGeom>
        </p:spPr>
        <p:txBody>
          <a:bodyPr vert="horz" wrap="square" lIns="0" tIns="36195" rIns="0" bIns="0" rtlCol="0">
            <a:spAutoFit/>
          </a:bodyPr>
          <a:lstStyle/>
          <a:p>
            <a:pPr marL="575945" marR="5080" indent="-563880">
              <a:lnSpc>
                <a:spcPts val="1639"/>
              </a:lnSpc>
              <a:spcBef>
                <a:spcPts val="285"/>
              </a:spcBef>
            </a:pPr>
            <a:r>
              <a:rPr sz="1500" dirty="0">
                <a:solidFill>
                  <a:srgbClr val="FFFFFF"/>
                </a:solidFill>
                <a:latin typeface="Carlito"/>
                <a:cs typeface="Carlito"/>
              </a:rPr>
              <a:t>Dictionary</a:t>
            </a:r>
            <a:r>
              <a:rPr sz="1500" spc="-95" dirty="0">
                <a:solidFill>
                  <a:srgbClr val="FFFFFF"/>
                </a:solidFill>
                <a:latin typeface="Carlito"/>
                <a:cs typeface="Carlito"/>
              </a:rPr>
              <a:t> </a:t>
            </a:r>
            <a:r>
              <a:rPr sz="1500" spc="-25" dirty="0">
                <a:solidFill>
                  <a:srgbClr val="FFFFFF"/>
                </a:solidFill>
                <a:latin typeface="Carlito"/>
                <a:cs typeface="Carlito"/>
              </a:rPr>
              <a:t>relevant  </a:t>
            </a:r>
            <a:r>
              <a:rPr sz="1500" spc="-20" dirty="0">
                <a:solidFill>
                  <a:srgbClr val="FFFFFF"/>
                </a:solidFill>
                <a:latin typeface="Carlito"/>
                <a:cs typeface="Carlito"/>
              </a:rPr>
              <a:t>data</a:t>
            </a:r>
            <a:endParaRPr sz="1500">
              <a:latin typeface="Carlito"/>
              <a:cs typeface="Carlito"/>
            </a:endParaRPr>
          </a:p>
        </p:txBody>
      </p:sp>
      <p:grpSp>
        <p:nvGrpSpPr>
          <p:cNvPr id="34" name="object 34">
            <a:extLst>
              <a:ext uri="{FF2B5EF4-FFF2-40B4-BE49-F238E27FC236}">
                <a16:creationId xmlns:a16="http://schemas.microsoft.com/office/drawing/2014/main" id="{12EFC4AB-D570-EE19-822A-88250A14029A}"/>
              </a:ext>
            </a:extLst>
          </p:cNvPr>
          <p:cNvGrpSpPr/>
          <p:nvPr/>
        </p:nvGrpSpPr>
        <p:grpSpPr>
          <a:xfrm>
            <a:off x="5301914" y="1708639"/>
            <a:ext cx="1868805" cy="2205355"/>
            <a:chOff x="7139940" y="1744979"/>
            <a:chExt cx="1868805" cy="2205355"/>
          </a:xfrm>
        </p:grpSpPr>
        <p:sp>
          <p:nvSpPr>
            <p:cNvPr id="35" name="object 35">
              <a:extLst>
                <a:ext uri="{FF2B5EF4-FFF2-40B4-BE49-F238E27FC236}">
                  <a16:creationId xmlns:a16="http://schemas.microsoft.com/office/drawing/2014/main" id="{7EFE8715-E5B2-96CE-A950-9E28430164B1}"/>
                </a:ext>
              </a:extLst>
            </p:cNvPr>
            <p:cNvSpPr/>
            <p:nvPr/>
          </p:nvSpPr>
          <p:spPr>
            <a:xfrm>
              <a:off x="7418832" y="1744979"/>
              <a:ext cx="239268" cy="1399032"/>
            </a:xfrm>
            <a:prstGeom prst="rect">
              <a:avLst/>
            </a:prstGeom>
            <a:blipFill>
              <a:blip r:embed="rId15" cstate="print"/>
              <a:stretch>
                <a:fillRect/>
              </a:stretch>
            </a:blipFill>
          </p:spPr>
          <p:txBody>
            <a:bodyPr wrap="square" lIns="0" tIns="0" rIns="0" bIns="0" rtlCol="0"/>
            <a:lstStyle/>
            <a:p>
              <a:endParaRPr/>
            </a:p>
          </p:txBody>
        </p:sp>
        <p:sp>
          <p:nvSpPr>
            <p:cNvPr id="36" name="object 36">
              <a:extLst>
                <a:ext uri="{FF2B5EF4-FFF2-40B4-BE49-F238E27FC236}">
                  <a16:creationId xmlns:a16="http://schemas.microsoft.com/office/drawing/2014/main" id="{B594F110-12BB-3AC0-85A9-19A7A1550ABD}"/>
                </a:ext>
              </a:extLst>
            </p:cNvPr>
            <p:cNvSpPr/>
            <p:nvPr/>
          </p:nvSpPr>
          <p:spPr>
            <a:xfrm>
              <a:off x="7440168" y="1766315"/>
              <a:ext cx="160020" cy="1319784"/>
            </a:xfrm>
            <a:prstGeom prst="rect">
              <a:avLst/>
            </a:prstGeom>
            <a:blipFill>
              <a:blip r:embed="rId16" cstate="print"/>
              <a:stretch>
                <a:fillRect/>
              </a:stretch>
            </a:blipFill>
          </p:spPr>
          <p:txBody>
            <a:bodyPr wrap="square" lIns="0" tIns="0" rIns="0" bIns="0" rtlCol="0"/>
            <a:lstStyle/>
            <a:p>
              <a:endParaRPr/>
            </a:p>
          </p:txBody>
        </p:sp>
        <p:sp>
          <p:nvSpPr>
            <p:cNvPr id="37" name="object 37">
              <a:extLst>
                <a:ext uri="{FF2B5EF4-FFF2-40B4-BE49-F238E27FC236}">
                  <a16:creationId xmlns:a16="http://schemas.microsoft.com/office/drawing/2014/main" id="{1CC9BA2E-C779-DBEB-6880-A06A21D98C23}"/>
                </a:ext>
              </a:extLst>
            </p:cNvPr>
            <p:cNvSpPr/>
            <p:nvPr/>
          </p:nvSpPr>
          <p:spPr>
            <a:xfrm>
              <a:off x="7139940" y="2807207"/>
              <a:ext cx="1851659" cy="1143000"/>
            </a:xfrm>
            <a:prstGeom prst="rect">
              <a:avLst/>
            </a:prstGeom>
            <a:blipFill>
              <a:blip r:embed="rId5" cstate="print"/>
              <a:stretch>
                <a:fillRect/>
              </a:stretch>
            </a:blipFill>
          </p:spPr>
          <p:txBody>
            <a:bodyPr wrap="square" lIns="0" tIns="0" rIns="0" bIns="0" rtlCol="0"/>
            <a:lstStyle/>
            <a:p>
              <a:endParaRPr/>
            </a:p>
          </p:txBody>
        </p:sp>
        <p:sp>
          <p:nvSpPr>
            <p:cNvPr id="38" name="object 38">
              <a:extLst>
                <a:ext uri="{FF2B5EF4-FFF2-40B4-BE49-F238E27FC236}">
                  <a16:creationId xmlns:a16="http://schemas.microsoft.com/office/drawing/2014/main" id="{7C26F3E0-DB57-F1D2-7E02-50A2FBFA5D0E}"/>
                </a:ext>
              </a:extLst>
            </p:cNvPr>
            <p:cNvSpPr/>
            <p:nvPr/>
          </p:nvSpPr>
          <p:spPr>
            <a:xfrm>
              <a:off x="7164324" y="3047999"/>
              <a:ext cx="1844039" cy="696468"/>
            </a:xfrm>
            <a:prstGeom prst="rect">
              <a:avLst/>
            </a:prstGeom>
            <a:blipFill>
              <a:blip r:embed="rId18" cstate="print"/>
              <a:stretch>
                <a:fillRect/>
              </a:stretch>
            </a:blipFill>
          </p:spPr>
          <p:txBody>
            <a:bodyPr wrap="square" lIns="0" tIns="0" rIns="0" bIns="0" rtlCol="0"/>
            <a:lstStyle/>
            <a:p>
              <a:endParaRPr/>
            </a:p>
          </p:txBody>
        </p:sp>
        <p:sp>
          <p:nvSpPr>
            <p:cNvPr id="39" name="object 39">
              <a:extLst>
                <a:ext uri="{FF2B5EF4-FFF2-40B4-BE49-F238E27FC236}">
                  <a16:creationId xmlns:a16="http://schemas.microsoft.com/office/drawing/2014/main" id="{70D30195-25B9-C7EE-558E-BAAA71D2D2FA}"/>
                </a:ext>
              </a:extLst>
            </p:cNvPr>
            <p:cNvSpPr/>
            <p:nvPr/>
          </p:nvSpPr>
          <p:spPr>
            <a:xfrm>
              <a:off x="7161276" y="2828543"/>
              <a:ext cx="1772412" cy="1063752"/>
            </a:xfrm>
            <a:prstGeom prst="rect">
              <a:avLst/>
            </a:prstGeom>
            <a:blipFill>
              <a:blip r:embed="rId7" cstate="print"/>
              <a:stretch>
                <a:fillRect/>
              </a:stretch>
            </a:blipFill>
          </p:spPr>
          <p:txBody>
            <a:bodyPr wrap="square" lIns="0" tIns="0" rIns="0" bIns="0" rtlCol="0"/>
            <a:lstStyle/>
            <a:p>
              <a:endParaRPr/>
            </a:p>
          </p:txBody>
        </p:sp>
      </p:grpSp>
      <p:sp>
        <p:nvSpPr>
          <p:cNvPr id="40" name="object 40">
            <a:extLst>
              <a:ext uri="{FF2B5EF4-FFF2-40B4-BE49-F238E27FC236}">
                <a16:creationId xmlns:a16="http://schemas.microsoft.com/office/drawing/2014/main" id="{3CE1C54F-270C-84E5-0078-4474E1CBBE5D}"/>
              </a:ext>
            </a:extLst>
          </p:cNvPr>
          <p:cNvSpPr txBox="1"/>
          <p:nvPr/>
        </p:nvSpPr>
        <p:spPr>
          <a:xfrm>
            <a:off x="5453552" y="3059665"/>
            <a:ext cx="1492885" cy="462915"/>
          </a:xfrm>
          <a:prstGeom prst="rect">
            <a:avLst/>
          </a:prstGeom>
        </p:spPr>
        <p:txBody>
          <a:bodyPr vert="horz" wrap="square" lIns="0" tIns="36195" rIns="0" bIns="0" rtlCol="0">
            <a:spAutoFit/>
          </a:bodyPr>
          <a:lstStyle/>
          <a:p>
            <a:pPr marL="332740" marR="5080" indent="-320040">
              <a:lnSpc>
                <a:spcPts val="1639"/>
              </a:lnSpc>
              <a:spcBef>
                <a:spcPts val="285"/>
              </a:spcBef>
            </a:pPr>
            <a:r>
              <a:rPr sz="1500" spc="-5" dirty="0">
                <a:solidFill>
                  <a:srgbClr val="FFFFFF"/>
                </a:solidFill>
                <a:latin typeface="Carlito"/>
                <a:cs typeface="Carlito"/>
              </a:rPr>
              <a:t>Cast </a:t>
            </a:r>
            <a:r>
              <a:rPr sz="1500" dirty="0">
                <a:solidFill>
                  <a:srgbClr val="FFFFFF"/>
                </a:solidFill>
                <a:latin typeface="Carlito"/>
                <a:cs typeface="Carlito"/>
              </a:rPr>
              <a:t>dictionary</a:t>
            </a:r>
            <a:r>
              <a:rPr sz="1500" spc="-250" dirty="0">
                <a:solidFill>
                  <a:srgbClr val="FFFFFF"/>
                </a:solidFill>
                <a:latin typeface="Carlito"/>
                <a:cs typeface="Carlito"/>
              </a:rPr>
              <a:t> </a:t>
            </a:r>
            <a:r>
              <a:rPr sz="1500" spc="-15" dirty="0">
                <a:solidFill>
                  <a:srgbClr val="FFFFFF"/>
                </a:solidFill>
                <a:latin typeface="Carlito"/>
                <a:cs typeface="Carlito"/>
              </a:rPr>
              <a:t>to </a:t>
            </a:r>
            <a:r>
              <a:rPr sz="1500" dirty="0">
                <a:solidFill>
                  <a:srgbClr val="FFFFFF"/>
                </a:solidFill>
                <a:latin typeface="Carlito"/>
                <a:cs typeface="Carlito"/>
              </a:rPr>
              <a:t>a  </a:t>
            </a:r>
            <a:r>
              <a:rPr sz="1500" spc="-20" dirty="0">
                <a:solidFill>
                  <a:srgbClr val="FFFFFF"/>
                </a:solidFill>
                <a:latin typeface="Carlito"/>
                <a:cs typeface="Carlito"/>
              </a:rPr>
              <a:t>DataFrame</a:t>
            </a:r>
            <a:endParaRPr sz="1500" dirty="0">
              <a:latin typeface="Carlito"/>
              <a:cs typeface="Carlito"/>
            </a:endParaRPr>
          </a:p>
        </p:txBody>
      </p:sp>
      <p:grpSp>
        <p:nvGrpSpPr>
          <p:cNvPr id="41" name="object 41">
            <a:extLst>
              <a:ext uri="{FF2B5EF4-FFF2-40B4-BE49-F238E27FC236}">
                <a16:creationId xmlns:a16="http://schemas.microsoft.com/office/drawing/2014/main" id="{D1F98FE4-AC8B-3914-D927-38C1CB0D1FA7}"/>
              </a:ext>
            </a:extLst>
          </p:cNvPr>
          <p:cNvGrpSpPr/>
          <p:nvPr/>
        </p:nvGrpSpPr>
        <p:grpSpPr>
          <a:xfrm>
            <a:off x="5301914" y="1441940"/>
            <a:ext cx="2790825" cy="1143000"/>
            <a:chOff x="7139940" y="1478280"/>
            <a:chExt cx="2790825" cy="1143000"/>
          </a:xfrm>
        </p:grpSpPr>
        <p:sp>
          <p:nvSpPr>
            <p:cNvPr id="42" name="object 42">
              <a:extLst>
                <a:ext uri="{FF2B5EF4-FFF2-40B4-BE49-F238E27FC236}">
                  <a16:creationId xmlns:a16="http://schemas.microsoft.com/office/drawing/2014/main" id="{9A6FBF66-6453-1599-A1B3-97CFF5F30B24}"/>
                </a:ext>
              </a:extLst>
            </p:cNvPr>
            <p:cNvSpPr/>
            <p:nvPr/>
          </p:nvSpPr>
          <p:spPr>
            <a:xfrm>
              <a:off x="7504176" y="1661160"/>
              <a:ext cx="2426207" cy="237744"/>
            </a:xfrm>
            <a:prstGeom prst="rect">
              <a:avLst/>
            </a:prstGeom>
            <a:blipFill>
              <a:blip r:embed="rId19" cstate="print"/>
              <a:stretch>
                <a:fillRect/>
              </a:stretch>
            </a:blipFill>
          </p:spPr>
          <p:txBody>
            <a:bodyPr wrap="square" lIns="0" tIns="0" rIns="0" bIns="0" rtlCol="0"/>
            <a:lstStyle/>
            <a:p>
              <a:endParaRPr/>
            </a:p>
          </p:txBody>
        </p:sp>
        <p:sp>
          <p:nvSpPr>
            <p:cNvPr id="43" name="object 43">
              <a:extLst>
                <a:ext uri="{FF2B5EF4-FFF2-40B4-BE49-F238E27FC236}">
                  <a16:creationId xmlns:a16="http://schemas.microsoft.com/office/drawing/2014/main" id="{8AB7E5CF-EB75-8142-E4DF-EC2FC94ED12C}"/>
                </a:ext>
              </a:extLst>
            </p:cNvPr>
            <p:cNvSpPr/>
            <p:nvPr/>
          </p:nvSpPr>
          <p:spPr>
            <a:xfrm>
              <a:off x="7525512" y="1682496"/>
              <a:ext cx="2346959" cy="158496"/>
            </a:xfrm>
            <a:prstGeom prst="rect">
              <a:avLst/>
            </a:prstGeom>
            <a:blipFill>
              <a:blip r:embed="rId20" cstate="print"/>
              <a:stretch>
                <a:fillRect/>
              </a:stretch>
            </a:blipFill>
          </p:spPr>
          <p:txBody>
            <a:bodyPr wrap="square" lIns="0" tIns="0" rIns="0" bIns="0" rtlCol="0"/>
            <a:lstStyle/>
            <a:p>
              <a:endParaRPr/>
            </a:p>
          </p:txBody>
        </p:sp>
        <p:sp>
          <p:nvSpPr>
            <p:cNvPr id="44" name="object 44">
              <a:extLst>
                <a:ext uri="{FF2B5EF4-FFF2-40B4-BE49-F238E27FC236}">
                  <a16:creationId xmlns:a16="http://schemas.microsoft.com/office/drawing/2014/main" id="{443739AB-479D-5C9C-54EF-727254297189}"/>
                </a:ext>
              </a:extLst>
            </p:cNvPr>
            <p:cNvSpPr/>
            <p:nvPr/>
          </p:nvSpPr>
          <p:spPr>
            <a:xfrm>
              <a:off x="7139940" y="1478280"/>
              <a:ext cx="1851659" cy="1143000"/>
            </a:xfrm>
            <a:prstGeom prst="rect">
              <a:avLst/>
            </a:prstGeom>
            <a:blipFill>
              <a:blip r:embed="rId5" cstate="print"/>
              <a:stretch>
                <a:fillRect/>
              </a:stretch>
            </a:blipFill>
          </p:spPr>
          <p:txBody>
            <a:bodyPr wrap="square" lIns="0" tIns="0" rIns="0" bIns="0" rtlCol="0"/>
            <a:lstStyle/>
            <a:p>
              <a:endParaRPr/>
            </a:p>
          </p:txBody>
        </p:sp>
        <p:sp>
          <p:nvSpPr>
            <p:cNvPr id="45" name="object 45">
              <a:extLst>
                <a:ext uri="{FF2B5EF4-FFF2-40B4-BE49-F238E27FC236}">
                  <a16:creationId xmlns:a16="http://schemas.microsoft.com/office/drawing/2014/main" id="{EDEC89C1-E362-0301-F2BE-A14FA379F7DE}"/>
                </a:ext>
              </a:extLst>
            </p:cNvPr>
            <p:cNvSpPr/>
            <p:nvPr/>
          </p:nvSpPr>
          <p:spPr>
            <a:xfrm>
              <a:off x="7226808" y="1615440"/>
              <a:ext cx="1717548" cy="903731"/>
            </a:xfrm>
            <a:prstGeom prst="rect">
              <a:avLst/>
            </a:prstGeom>
            <a:blipFill>
              <a:blip r:embed="rId21" cstate="print"/>
              <a:stretch>
                <a:fillRect/>
              </a:stretch>
            </a:blipFill>
          </p:spPr>
          <p:txBody>
            <a:bodyPr wrap="square" lIns="0" tIns="0" rIns="0" bIns="0" rtlCol="0"/>
            <a:lstStyle/>
            <a:p>
              <a:endParaRPr/>
            </a:p>
          </p:txBody>
        </p:sp>
        <p:sp>
          <p:nvSpPr>
            <p:cNvPr id="46" name="object 46">
              <a:extLst>
                <a:ext uri="{FF2B5EF4-FFF2-40B4-BE49-F238E27FC236}">
                  <a16:creationId xmlns:a16="http://schemas.microsoft.com/office/drawing/2014/main" id="{BAC7E8E0-10DF-B04A-A043-B1FF24159E81}"/>
                </a:ext>
              </a:extLst>
            </p:cNvPr>
            <p:cNvSpPr/>
            <p:nvPr/>
          </p:nvSpPr>
          <p:spPr>
            <a:xfrm>
              <a:off x="7161276" y="1499616"/>
              <a:ext cx="1772412" cy="1063752"/>
            </a:xfrm>
            <a:prstGeom prst="rect">
              <a:avLst/>
            </a:prstGeom>
            <a:blipFill>
              <a:blip r:embed="rId7" cstate="print"/>
              <a:stretch>
                <a:fillRect/>
              </a:stretch>
            </a:blipFill>
          </p:spPr>
          <p:txBody>
            <a:bodyPr wrap="square" lIns="0" tIns="0" rIns="0" bIns="0" rtlCol="0"/>
            <a:lstStyle/>
            <a:p>
              <a:endParaRPr/>
            </a:p>
          </p:txBody>
        </p:sp>
      </p:grpSp>
      <p:sp>
        <p:nvSpPr>
          <p:cNvPr id="47" name="object 47">
            <a:extLst>
              <a:ext uri="{FF2B5EF4-FFF2-40B4-BE49-F238E27FC236}">
                <a16:creationId xmlns:a16="http://schemas.microsoft.com/office/drawing/2014/main" id="{CEA9B8C0-5B96-B8AC-5CC1-2204B2A76F73}"/>
              </a:ext>
            </a:extLst>
          </p:cNvPr>
          <p:cNvSpPr txBox="1">
            <a:spLocks/>
          </p:cNvSpPr>
          <p:nvPr/>
        </p:nvSpPr>
        <p:spPr>
          <a:xfrm>
            <a:off x="5516035" y="1624565"/>
            <a:ext cx="1373505" cy="673100"/>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a:solidFill>
                  <a:srgbClr val="FFFFFF"/>
                </a:solidFill>
                <a:latin typeface="Carlito"/>
                <a:cs typeface="Carlito"/>
              </a:rPr>
              <a:t>Filter </a:t>
            </a:r>
            <a:r>
              <a:rPr lang="en-US" sz="1500" spc="-10">
                <a:solidFill>
                  <a:srgbClr val="FFFFFF"/>
                </a:solidFill>
                <a:latin typeface="Carlito"/>
                <a:cs typeface="Carlito"/>
              </a:rPr>
              <a:t>data to</a:t>
            </a:r>
            <a:r>
              <a:rPr lang="en-US" sz="1500" spc="-204">
                <a:solidFill>
                  <a:srgbClr val="FFFFFF"/>
                </a:solidFill>
                <a:latin typeface="Carlito"/>
                <a:cs typeface="Carlito"/>
              </a:rPr>
              <a:t> </a:t>
            </a:r>
            <a:r>
              <a:rPr lang="en-US" sz="1500" spc="-5">
                <a:solidFill>
                  <a:srgbClr val="FFFFFF"/>
                </a:solidFill>
                <a:latin typeface="Carlito"/>
                <a:cs typeface="Carlito"/>
              </a:rPr>
              <a:t>only  </a:t>
            </a:r>
            <a:r>
              <a:rPr lang="en-US" sz="1500">
                <a:solidFill>
                  <a:srgbClr val="FFFFFF"/>
                </a:solidFill>
                <a:latin typeface="Carlito"/>
                <a:cs typeface="Carlito"/>
              </a:rPr>
              <a:t>include </a:t>
            </a:r>
            <a:r>
              <a:rPr lang="en-US" sz="1500" spc="-20">
                <a:solidFill>
                  <a:srgbClr val="FFFFFF"/>
                </a:solidFill>
                <a:latin typeface="Carlito"/>
                <a:cs typeface="Carlito"/>
              </a:rPr>
              <a:t>Falcon </a:t>
            </a:r>
            <a:r>
              <a:rPr lang="en-US" sz="1500">
                <a:solidFill>
                  <a:srgbClr val="FFFFFF"/>
                </a:solidFill>
                <a:latin typeface="Carlito"/>
                <a:cs typeface="Carlito"/>
              </a:rPr>
              <a:t>9  launches</a:t>
            </a:r>
            <a:endParaRPr lang="en-US" sz="1500">
              <a:latin typeface="Carlito"/>
              <a:cs typeface="Carlito"/>
            </a:endParaRPr>
          </a:p>
        </p:txBody>
      </p:sp>
      <p:grpSp>
        <p:nvGrpSpPr>
          <p:cNvPr id="48" name="object 48">
            <a:extLst>
              <a:ext uri="{FF2B5EF4-FFF2-40B4-BE49-F238E27FC236}">
                <a16:creationId xmlns:a16="http://schemas.microsoft.com/office/drawing/2014/main" id="{C877C801-9AB2-3F76-3EE1-957692D1EABA}"/>
              </a:ext>
            </a:extLst>
          </p:cNvPr>
          <p:cNvGrpSpPr/>
          <p:nvPr/>
        </p:nvGrpSpPr>
        <p:grpSpPr>
          <a:xfrm>
            <a:off x="7658017" y="1441940"/>
            <a:ext cx="1894839" cy="1143000"/>
            <a:chOff x="9496043" y="1478280"/>
            <a:chExt cx="1894839" cy="1143000"/>
          </a:xfrm>
        </p:grpSpPr>
        <p:sp>
          <p:nvSpPr>
            <p:cNvPr id="49" name="object 49">
              <a:extLst>
                <a:ext uri="{FF2B5EF4-FFF2-40B4-BE49-F238E27FC236}">
                  <a16:creationId xmlns:a16="http://schemas.microsoft.com/office/drawing/2014/main" id="{AEA4D9CC-12D7-EF9E-8703-533365AF061F}"/>
                </a:ext>
              </a:extLst>
            </p:cNvPr>
            <p:cNvSpPr/>
            <p:nvPr/>
          </p:nvSpPr>
          <p:spPr>
            <a:xfrm>
              <a:off x="9496043" y="1478280"/>
              <a:ext cx="1851659" cy="1143000"/>
            </a:xfrm>
            <a:prstGeom prst="rect">
              <a:avLst/>
            </a:prstGeom>
            <a:blipFill>
              <a:blip r:embed="rId5" cstate="print"/>
              <a:stretch>
                <a:fillRect/>
              </a:stretch>
            </a:blipFill>
          </p:spPr>
          <p:txBody>
            <a:bodyPr wrap="square" lIns="0" tIns="0" rIns="0" bIns="0" rtlCol="0"/>
            <a:lstStyle/>
            <a:p>
              <a:endParaRPr/>
            </a:p>
          </p:txBody>
        </p:sp>
        <p:sp>
          <p:nvSpPr>
            <p:cNvPr id="50" name="object 50">
              <a:extLst>
                <a:ext uri="{FF2B5EF4-FFF2-40B4-BE49-F238E27FC236}">
                  <a16:creationId xmlns:a16="http://schemas.microsoft.com/office/drawing/2014/main" id="{A46121F0-162D-F06A-D38E-5CDC02B323B2}"/>
                </a:ext>
              </a:extLst>
            </p:cNvPr>
            <p:cNvSpPr/>
            <p:nvPr/>
          </p:nvSpPr>
          <p:spPr>
            <a:xfrm>
              <a:off x="9497567" y="1615440"/>
              <a:ext cx="1892807" cy="903731"/>
            </a:xfrm>
            <a:prstGeom prst="rect">
              <a:avLst/>
            </a:prstGeom>
            <a:blipFill>
              <a:blip r:embed="rId22" cstate="print"/>
              <a:stretch>
                <a:fillRect/>
              </a:stretch>
            </a:blipFill>
          </p:spPr>
          <p:txBody>
            <a:bodyPr wrap="square" lIns="0" tIns="0" rIns="0" bIns="0" rtlCol="0"/>
            <a:lstStyle/>
            <a:p>
              <a:endParaRPr/>
            </a:p>
          </p:txBody>
        </p:sp>
        <p:sp>
          <p:nvSpPr>
            <p:cNvPr id="51" name="object 51">
              <a:extLst>
                <a:ext uri="{FF2B5EF4-FFF2-40B4-BE49-F238E27FC236}">
                  <a16:creationId xmlns:a16="http://schemas.microsoft.com/office/drawing/2014/main" id="{1BE7AAAD-C913-0203-9601-496E45638F7D}"/>
                </a:ext>
              </a:extLst>
            </p:cNvPr>
            <p:cNvSpPr/>
            <p:nvPr/>
          </p:nvSpPr>
          <p:spPr>
            <a:xfrm>
              <a:off x="9517379" y="1499616"/>
              <a:ext cx="1772412" cy="1063752"/>
            </a:xfrm>
            <a:prstGeom prst="rect">
              <a:avLst/>
            </a:prstGeom>
            <a:blipFill>
              <a:blip r:embed="rId23" cstate="print"/>
              <a:stretch>
                <a:fillRect/>
              </a:stretch>
            </a:blipFill>
          </p:spPr>
          <p:txBody>
            <a:bodyPr wrap="square" lIns="0" tIns="0" rIns="0" bIns="0" rtlCol="0"/>
            <a:lstStyle/>
            <a:p>
              <a:endParaRPr/>
            </a:p>
          </p:txBody>
        </p:sp>
      </p:grpSp>
      <p:sp>
        <p:nvSpPr>
          <p:cNvPr id="52" name="object 52">
            <a:extLst>
              <a:ext uri="{FF2B5EF4-FFF2-40B4-BE49-F238E27FC236}">
                <a16:creationId xmlns:a16="http://schemas.microsoft.com/office/drawing/2014/main" id="{D7BBF630-906A-A7B0-5A3A-F6C05BAA05FE}"/>
              </a:ext>
            </a:extLst>
          </p:cNvPr>
          <p:cNvSpPr txBox="1"/>
          <p:nvPr/>
        </p:nvSpPr>
        <p:spPr>
          <a:xfrm>
            <a:off x="7802290" y="1624565"/>
            <a:ext cx="1539240" cy="670560"/>
          </a:xfrm>
          <a:prstGeom prst="rect">
            <a:avLst/>
          </a:prstGeom>
        </p:spPr>
        <p:txBody>
          <a:bodyPr vert="horz" wrap="square" lIns="0" tIns="33020" rIns="0" bIns="0" rtlCol="0">
            <a:spAutoFit/>
          </a:bodyPr>
          <a:lstStyle/>
          <a:p>
            <a:pPr marL="12700" marR="5080" indent="-1270" algn="ctr">
              <a:lnSpc>
                <a:spcPct val="91000"/>
              </a:lnSpc>
              <a:spcBef>
                <a:spcPts val="260"/>
              </a:spcBef>
            </a:pPr>
            <a:r>
              <a:rPr sz="1500" spc="-20" dirty="0">
                <a:solidFill>
                  <a:srgbClr val="FFFFFF"/>
                </a:solidFill>
                <a:latin typeface="Carlito"/>
                <a:cs typeface="Carlito"/>
              </a:rPr>
              <a:t>Imputate </a:t>
            </a:r>
            <a:r>
              <a:rPr sz="1500" spc="-5" dirty="0">
                <a:solidFill>
                  <a:srgbClr val="FFFFFF"/>
                </a:solidFill>
                <a:latin typeface="Carlito"/>
                <a:cs typeface="Carlito"/>
              </a:rPr>
              <a:t>missing  </a:t>
            </a:r>
            <a:r>
              <a:rPr sz="1500" spc="-20" dirty="0">
                <a:solidFill>
                  <a:srgbClr val="FFFFFF"/>
                </a:solidFill>
                <a:latin typeface="Carlito"/>
                <a:cs typeface="Carlito"/>
              </a:rPr>
              <a:t>PayloadMass</a:t>
            </a:r>
            <a:r>
              <a:rPr sz="1500" spc="-160" dirty="0">
                <a:solidFill>
                  <a:srgbClr val="FFFFFF"/>
                </a:solidFill>
                <a:latin typeface="Carlito"/>
                <a:cs typeface="Carlito"/>
              </a:rPr>
              <a:t> </a:t>
            </a:r>
            <a:r>
              <a:rPr sz="1500" spc="-5" dirty="0">
                <a:solidFill>
                  <a:srgbClr val="FFFFFF"/>
                </a:solidFill>
                <a:latin typeface="Carlito"/>
                <a:cs typeface="Carlito"/>
              </a:rPr>
              <a:t>values  with</a:t>
            </a:r>
            <a:r>
              <a:rPr sz="1500" spc="-35" dirty="0">
                <a:solidFill>
                  <a:srgbClr val="FFFFFF"/>
                </a:solidFill>
                <a:latin typeface="Carlito"/>
                <a:cs typeface="Carlito"/>
              </a:rPr>
              <a:t> </a:t>
            </a:r>
            <a:r>
              <a:rPr sz="1500" dirty="0">
                <a:solidFill>
                  <a:srgbClr val="FFFFFF"/>
                </a:solidFill>
                <a:latin typeface="Carlito"/>
                <a:cs typeface="Carlito"/>
              </a:rPr>
              <a:t>mean</a:t>
            </a:r>
            <a:endParaRPr sz="1500">
              <a:latin typeface="Carlito"/>
              <a:cs typeface="Carlito"/>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136</TotalTime>
  <Words>1798</Words>
  <Application>Microsoft Office PowerPoint</Application>
  <PresentationFormat>Widescreen</PresentationFormat>
  <Paragraphs>243</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Carlito</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Daffa Hilmy</cp:lastModifiedBy>
  <cp:revision>202</cp:revision>
  <dcterms:created xsi:type="dcterms:W3CDTF">2021-04-29T18:58:34Z</dcterms:created>
  <dcterms:modified xsi:type="dcterms:W3CDTF">2023-10-11T11:03:55Z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